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ex Gyre Termes" charset="1" panose="00000500000000000000"/>
      <p:regular r:id="rId10"/>
    </p:embeddedFont>
    <p:embeddedFont>
      <p:font typeface="Tex Gyre Termes Bold" charset="1" panose="00000800000000000000"/>
      <p:regular r:id="rId11"/>
    </p:embeddedFont>
    <p:embeddedFont>
      <p:font typeface="Tex Gyre Termes Italics" charset="1" panose="00000500000000000000"/>
      <p:regular r:id="rId12"/>
    </p:embeddedFont>
    <p:embeddedFont>
      <p:font typeface="Tex Gyre Termes Bold Italics" charset="1" panose="00000800000000000000"/>
      <p:regular r:id="rId13"/>
    </p:embeddedFont>
    <p:embeddedFont>
      <p:font typeface="DM Serif Display" charset="1" panose="00000000000000000000"/>
      <p:regular r:id="rId14"/>
    </p:embeddedFont>
    <p:embeddedFont>
      <p:font typeface="DM Serif Display Italics" charset="1" panose="00000000000000000000"/>
      <p:regular r:id="rId15"/>
    </p:embeddedFont>
    <p:embeddedFont>
      <p:font typeface="Vollkorn SemiBold" charset="1" panose="00000700000000000000"/>
      <p:regular r:id="rId16"/>
    </p:embeddedFont>
    <p:embeddedFont>
      <p:font typeface="Vollkorn SemiBold Bold" charset="1" panose="00000A00000000000000"/>
      <p:regular r:id="rId17"/>
    </p:embeddedFont>
    <p:embeddedFont>
      <p:font typeface="Vollkorn SemiBold Italics" charset="1" panose="00000600000000000000"/>
      <p:regular r:id="rId18"/>
    </p:embeddedFont>
    <p:embeddedFont>
      <p:font typeface="Vollkorn SemiBold Bold Italics" charset="1" panose="00000A00000000000000"/>
      <p:regular r:id="rId19"/>
    </p:embeddedFont>
    <p:embeddedFont>
      <p:font typeface="Garet" charset="1" panose="00000000000000000000"/>
      <p:regular r:id="rId20"/>
    </p:embeddedFont>
    <p:embeddedFont>
      <p:font typeface="Garet Bold" charset="1" panose="00000000000000000000"/>
      <p:regular r:id="rId21"/>
    </p:embeddedFont>
    <p:embeddedFont>
      <p:font typeface="Garet Italics" charset="1" panose="00000000000000000000"/>
      <p:regular r:id="rId22"/>
    </p:embeddedFont>
    <p:embeddedFont>
      <p:font typeface="Garet Bold Italics" charset="1" panose="00000000000000000000"/>
      <p:regular r:id="rId23"/>
    </p:embeddedFont>
    <p:embeddedFont>
      <p:font typeface="Canva Sans" charset="1" panose="020B0503030501040103"/>
      <p:regular r:id="rId24"/>
    </p:embeddedFont>
    <p:embeddedFont>
      <p:font typeface="Canva Sans Bold" charset="1" panose="020B0803030501040103"/>
      <p:regular r:id="rId25"/>
    </p:embeddedFont>
    <p:embeddedFont>
      <p:font typeface="Canva Sans Italics" charset="1" panose="020B0503030501040103"/>
      <p:regular r:id="rId26"/>
    </p:embeddedFont>
    <p:embeddedFont>
      <p:font typeface="Canva Sans Bold Italics" charset="1" panose="020B0803030501040103"/>
      <p:regular r:id="rId27"/>
    </p:embeddedFont>
    <p:embeddedFont>
      <p:font typeface="Canva Sans Medium" charset="1" panose="020B0603030501040103"/>
      <p:regular r:id="rId28"/>
    </p:embeddedFont>
    <p:embeddedFont>
      <p:font typeface="Canva Sans Medium Italics" charset="1" panose="020B0603030501040103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Relationship Id="rId6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1.jpe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2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0524" y="696161"/>
            <a:ext cx="2039467" cy="1983372"/>
          </a:xfrm>
          <a:custGeom>
            <a:avLst/>
            <a:gdLst/>
            <a:ahLst/>
            <a:cxnLst/>
            <a:rect r="r" b="b" t="t" l="l"/>
            <a:pathLst>
              <a:path h="1983372" w="2039467">
                <a:moveTo>
                  <a:pt x="0" y="0"/>
                </a:moveTo>
                <a:lnTo>
                  <a:pt x="2039467" y="0"/>
                </a:lnTo>
                <a:lnTo>
                  <a:pt x="2039467" y="1983372"/>
                </a:lnTo>
                <a:lnTo>
                  <a:pt x="0" y="1983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09991" y="866775"/>
            <a:ext cx="14549309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6CBE46"/>
                </a:solidFill>
                <a:latin typeface="Tex Gyre Termes Bold"/>
              </a:rPr>
              <a:t>Green</a:t>
            </a:r>
            <a:r>
              <a:rPr lang="en-US" sz="8000">
                <a:solidFill>
                  <a:srgbClr val="FFFFFF"/>
                </a:solidFill>
                <a:latin typeface="Tex Gyre Termes Bold"/>
              </a:rPr>
              <a:t> </a:t>
            </a:r>
            <a:r>
              <a:rPr lang="en-US" sz="8000">
                <a:solidFill>
                  <a:srgbClr val="5271FF"/>
                </a:solidFill>
                <a:latin typeface="Tex Gyre Termes Bold"/>
              </a:rPr>
              <a:t>University of Bangladesh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149588" y="4178616"/>
            <a:ext cx="11670116" cy="1160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"/>
              </a:rPr>
              <a:t>Course Title:Introduction to Electrical Engineering Lab  </a:t>
            </a:r>
          </a:p>
          <a:p>
            <a:pPr algn="ctr">
              <a:lnSpc>
                <a:spcPts val="4389"/>
              </a:lnSpc>
            </a:pPr>
            <a:r>
              <a:rPr lang="en-US" sz="3135">
                <a:solidFill>
                  <a:srgbClr val="000000"/>
                </a:solidFill>
                <a:latin typeface="Canva Sans"/>
              </a:rPr>
              <a:t>Course Code: EEE-202   Section: DG</a:t>
            </a:r>
          </a:p>
          <a:p>
            <a:pPr algn="ctr">
              <a:lnSpc>
                <a:spcPts val="27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461398" y="2347746"/>
            <a:ext cx="13046496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Department Of Computer Science and Engineering(CSE)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186527" y="3097046"/>
            <a:ext cx="802243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44424C"/>
                </a:solidFill>
                <a:latin typeface="Tex Gyre Termes Bold"/>
              </a:rPr>
              <a:t>FACULTY OF SCIENCE AND ENGINEERING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916965" y="6220262"/>
            <a:ext cx="9433882" cy="308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39"/>
              </a:lnSpc>
            </a:pPr>
            <a:r>
              <a:rPr lang="en-US" sz="3999" spc="135">
                <a:solidFill>
                  <a:srgbClr val="000000"/>
                </a:solidFill>
                <a:latin typeface="Tex Gyre Termes Italics"/>
              </a:rPr>
              <a:t> </a:t>
            </a:r>
            <a:r>
              <a:rPr lang="en-US" sz="3999" spc="135">
                <a:solidFill>
                  <a:srgbClr val="000000"/>
                </a:solidFill>
                <a:latin typeface="Tex Gyre Termes Bold Italics"/>
              </a:rPr>
              <a:t>Course Instructor:       </a:t>
            </a:r>
            <a:r>
              <a:rPr lang="en-US" sz="3999" spc="135">
                <a:solidFill>
                  <a:srgbClr val="000000"/>
                </a:solidFill>
                <a:latin typeface="Tex Gyre Termes Italics"/>
              </a:rPr>
              <a:t>   </a:t>
            </a:r>
          </a:p>
          <a:p>
            <a:pPr algn="r">
              <a:lnSpc>
                <a:spcPts val="4839"/>
              </a:lnSpc>
            </a:pPr>
            <a:r>
              <a:rPr lang="en-US" sz="3999" spc="135">
                <a:solidFill>
                  <a:srgbClr val="000000"/>
                </a:solidFill>
                <a:latin typeface="Tex Gyre Termes Medium"/>
              </a:rPr>
              <a:t>Abir Kallayan Abedin</a:t>
            </a:r>
          </a:p>
          <a:p>
            <a:pPr algn="r">
              <a:lnSpc>
                <a:spcPts val="4839"/>
              </a:lnSpc>
            </a:pPr>
            <a:r>
              <a:rPr lang="en-US" sz="3999" spc="135">
                <a:solidFill>
                  <a:srgbClr val="000000"/>
                </a:solidFill>
                <a:latin typeface="Tex Gyre Termes Italics"/>
              </a:rPr>
              <a:t>Lecturer</a:t>
            </a:r>
          </a:p>
          <a:p>
            <a:pPr algn="r">
              <a:lnSpc>
                <a:spcPts val="4839"/>
              </a:lnSpc>
            </a:pPr>
            <a:r>
              <a:rPr lang="en-US" sz="3999" spc="135">
                <a:solidFill>
                  <a:srgbClr val="000000"/>
                </a:solidFill>
                <a:latin typeface="Tex Gyre Termes Italics"/>
              </a:rPr>
              <a:t>Green University of Bangladesh</a:t>
            </a:r>
          </a:p>
          <a:p>
            <a:pPr algn="r">
              <a:lnSpc>
                <a:spcPts val="483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518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753904" y="3831139"/>
            <a:ext cx="2829689" cy="2829678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-43017"/>
              </a:stretch>
            </a:blip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5736118" y="3831139"/>
            <a:ext cx="2829689" cy="2829678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-19201" r="0" b="-14131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718332" y="3765265"/>
            <a:ext cx="2829689" cy="2829678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0" t="-16079" r="0" b="-16079"/>
              </a:stretch>
            </a:blip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3704407" y="3765265"/>
            <a:ext cx="2829689" cy="2829678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7901208" y="0"/>
            <a:ext cx="386792" cy="10287000"/>
            <a:chOff x="0" y="0"/>
            <a:chExt cx="147754" cy="392961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7754" cy="3929616"/>
            </a:xfrm>
            <a:custGeom>
              <a:avLst/>
              <a:gdLst/>
              <a:ahLst/>
              <a:cxnLst/>
              <a:rect r="r" b="b" t="t" l="l"/>
              <a:pathLst>
                <a:path h="3929616" w="147754">
                  <a:moveTo>
                    <a:pt x="0" y="0"/>
                  </a:moveTo>
                  <a:lnTo>
                    <a:pt x="147754" y="0"/>
                  </a:lnTo>
                  <a:lnTo>
                    <a:pt x="147754" y="3929616"/>
                  </a:lnTo>
                  <a:lnTo>
                    <a:pt x="0" y="3929616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47754" cy="39772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99269" y="1836687"/>
            <a:ext cx="4151830" cy="407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53"/>
              </a:lnSpc>
            </a:pPr>
            <a:r>
              <a:rPr lang="en-US" sz="3470">
                <a:solidFill>
                  <a:srgbClr val="2A2019"/>
                </a:solidFill>
                <a:latin typeface="Tex Gyre Termes Bold"/>
              </a:rPr>
              <a:t>Our  Team Members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88440" y="6832901"/>
            <a:ext cx="2840839" cy="320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02"/>
              </a:lnSpc>
            </a:pPr>
            <a:r>
              <a:rPr lang="en-US" sz="2502">
                <a:solidFill>
                  <a:srgbClr val="2A2019"/>
                </a:solidFill>
                <a:latin typeface="Vollkorn SemiBold"/>
              </a:rPr>
              <a:t>Md. Zahidul Islam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88440" y="7391820"/>
            <a:ext cx="2560616" cy="279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5"/>
              </a:lnSpc>
            </a:pPr>
            <a:r>
              <a:rPr lang="en-US" sz="1970">
                <a:solidFill>
                  <a:srgbClr val="44424C"/>
                </a:solidFill>
                <a:latin typeface="Garet"/>
              </a:rPr>
              <a:t>ID: 221902091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70654" y="6844970"/>
            <a:ext cx="2560616" cy="320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02"/>
              </a:lnSpc>
            </a:pPr>
            <a:r>
              <a:rPr lang="en-US" sz="2502">
                <a:solidFill>
                  <a:srgbClr val="2A2019"/>
                </a:solidFill>
                <a:latin typeface="Vollkorn SemiBold"/>
              </a:rPr>
              <a:t>Md. Abu Saeid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870654" y="7403889"/>
            <a:ext cx="2560616" cy="279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5"/>
              </a:lnSpc>
            </a:pPr>
            <a:r>
              <a:rPr lang="en-US" sz="1970">
                <a:solidFill>
                  <a:srgbClr val="44424C"/>
                </a:solidFill>
                <a:latin typeface="Garet"/>
              </a:rPr>
              <a:t>ID: 221902092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574270" y="6844970"/>
            <a:ext cx="2973750" cy="320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02"/>
              </a:lnSpc>
            </a:pPr>
            <a:r>
              <a:rPr lang="en-US" sz="2502">
                <a:solidFill>
                  <a:srgbClr val="2A2019"/>
                </a:solidFill>
                <a:latin typeface="Vollkorn SemiBold"/>
              </a:rPr>
              <a:t>Md. Mahim Hossain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852868" y="7403889"/>
            <a:ext cx="2560616" cy="279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5"/>
              </a:lnSpc>
            </a:pPr>
            <a:r>
              <a:rPr lang="en-US" sz="1970">
                <a:solidFill>
                  <a:srgbClr val="44424C"/>
                </a:solidFill>
                <a:latin typeface="Garet"/>
              </a:rPr>
              <a:t>ID: 221902082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838944" y="6844970"/>
            <a:ext cx="2560616" cy="320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02"/>
              </a:lnSpc>
            </a:pPr>
            <a:r>
              <a:rPr lang="en-US" sz="2502">
                <a:solidFill>
                  <a:srgbClr val="2A2019"/>
                </a:solidFill>
                <a:latin typeface="Vollkorn SemiBold"/>
              </a:rPr>
              <a:t>Md. Sahid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838944" y="7403889"/>
            <a:ext cx="2560616" cy="279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5"/>
              </a:lnSpc>
            </a:pPr>
            <a:r>
              <a:rPr lang="en-US" sz="1970">
                <a:solidFill>
                  <a:srgbClr val="44424C"/>
                </a:solidFill>
                <a:latin typeface="Garet"/>
              </a:rPr>
              <a:t>ID: 221902057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518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1071646" y="9207096"/>
            <a:ext cx="197021" cy="186502"/>
            <a:chOff x="0" y="0"/>
            <a:chExt cx="7663744" cy="725456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663744" cy="7254566"/>
            </a:xfrm>
            <a:custGeom>
              <a:avLst/>
              <a:gdLst/>
              <a:ahLst/>
              <a:cxnLst/>
              <a:rect r="r" b="b" t="t" l="l"/>
              <a:pathLst>
                <a:path h="7254566" w="7663744">
                  <a:moveTo>
                    <a:pt x="7663744" y="7254566"/>
                  </a:moveTo>
                  <a:lnTo>
                    <a:pt x="0" y="7254566"/>
                  </a:lnTo>
                  <a:lnTo>
                    <a:pt x="0" y="0"/>
                  </a:lnTo>
                  <a:lnTo>
                    <a:pt x="7663744" y="7254566"/>
                  </a:lnTo>
                  <a:close/>
                </a:path>
              </a:pathLst>
            </a:custGeom>
            <a:solidFill>
              <a:srgbClr val="F4C50B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6830802" y="9220078"/>
            <a:ext cx="197021" cy="186502"/>
            <a:chOff x="0" y="0"/>
            <a:chExt cx="7663744" cy="72545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663744" cy="7254566"/>
            </a:xfrm>
            <a:custGeom>
              <a:avLst/>
              <a:gdLst/>
              <a:ahLst/>
              <a:cxnLst/>
              <a:rect r="r" b="b" t="t" l="l"/>
              <a:pathLst>
                <a:path h="7254566" w="7663744">
                  <a:moveTo>
                    <a:pt x="7663744" y="7254566"/>
                  </a:moveTo>
                  <a:lnTo>
                    <a:pt x="0" y="7254566"/>
                  </a:lnTo>
                  <a:lnTo>
                    <a:pt x="0" y="0"/>
                  </a:lnTo>
                  <a:lnTo>
                    <a:pt x="7663744" y="7254566"/>
                  </a:lnTo>
                  <a:close/>
                </a:path>
              </a:pathLst>
            </a:custGeom>
            <a:solidFill>
              <a:srgbClr val="F4C50B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3448840" y="0"/>
            <a:ext cx="5385677" cy="10287000"/>
          </a:xfrm>
          <a:custGeom>
            <a:avLst/>
            <a:gdLst/>
            <a:ahLst/>
            <a:cxnLst/>
            <a:rect r="r" b="b" t="t" l="l"/>
            <a:pathLst>
              <a:path h="10287000" w="5385677">
                <a:moveTo>
                  <a:pt x="0" y="0"/>
                </a:moveTo>
                <a:lnTo>
                  <a:pt x="5385677" y="0"/>
                </a:lnTo>
                <a:lnTo>
                  <a:pt x="538567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3254" t="0" r="-93254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-10800000">
            <a:off x="12969279" y="0"/>
            <a:ext cx="995735" cy="10287000"/>
            <a:chOff x="0" y="0"/>
            <a:chExt cx="783974" cy="80992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83974" cy="8099278"/>
            </a:xfrm>
            <a:custGeom>
              <a:avLst/>
              <a:gdLst/>
              <a:ahLst/>
              <a:cxnLst/>
              <a:rect r="r" b="b" t="t" l="l"/>
              <a:pathLst>
                <a:path h="8099278" w="783974">
                  <a:moveTo>
                    <a:pt x="391987" y="0"/>
                  </a:moveTo>
                  <a:lnTo>
                    <a:pt x="783974" y="8099278"/>
                  </a:lnTo>
                  <a:lnTo>
                    <a:pt x="0" y="8099278"/>
                  </a:lnTo>
                  <a:lnTo>
                    <a:pt x="391987" y="0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2496" y="3722279"/>
              <a:ext cx="538982" cy="37984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896322"/>
            <a:ext cx="9668070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2A2019"/>
                </a:solidFill>
                <a:latin typeface="Tex Gyre Termes"/>
              </a:rPr>
              <a:t>TABLE OF CONTENTS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68834" y="2661623"/>
            <a:ext cx="3319909" cy="1507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A2019"/>
                </a:solidFill>
                <a:latin typeface="Tex Gyre Termes"/>
              </a:rPr>
              <a:t>Introduction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2A2019"/>
                </a:solidFill>
                <a:latin typeface="Tex Gyre Termes"/>
              </a:rPr>
              <a:t>Thevenin Theorem</a:t>
            </a:r>
          </a:p>
          <a:p>
            <a:pPr>
              <a:lnSpc>
                <a:spcPts val="391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3658742" y="3921506"/>
            <a:ext cx="2990106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A2019"/>
                </a:solidFill>
                <a:latin typeface="Tex Gyre Termes"/>
              </a:rPr>
              <a:t>Works Steps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A2019"/>
                </a:solidFill>
                <a:latin typeface="Tex Gyre Termes"/>
              </a:rPr>
              <a:t>Real life application</a:t>
            </a:r>
          </a:p>
          <a:p>
            <a:pPr algn="ctr">
              <a:lnSpc>
                <a:spcPts val="335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268834" y="5095875"/>
            <a:ext cx="8571161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698" indent="-32384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2A2019"/>
                </a:solidFill>
                <a:latin typeface="Tex Gyre Termes"/>
              </a:rPr>
              <a:t>Familiarization with alternating current (AC) waves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658742" y="5943928"/>
            <a:ext cx="2990106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A2019"/>
                </a:solidFill>
                <a:latin typeface="Tex Gyre Termes"/>
              </a:rPr>
              <a:t>How it works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A2019"/>
                </a:solidFill>
                <a:latin typeface="Tex Gyre Termes"/>
              </a:rPr>
              <a:t>Real life application</a:t>
            </a:r>
          </a:p>
          <a:p>
            <a:pPr algn="ctr">
              <a:lnSpc>
                <a:spcPts val="335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2268834" y="7130743"/>
            <a:ext cx="2705844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A2019"/>
                </a:solidFill>
                <a:latin typeface="Canva Sans"/>
              </a:rPr>
              <a:t>Conclusion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518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608915"/>
            <a:ext cx="18288000" cy="11048214"/>
          </a:xfrm>
          <a:custGeom>
            <a:avLst/>
            <a:gdLst/>
            <a:ahLst/>
            <a:cxnLst/>
            <a:rect r="r" b="b" t="t" l="l"/>
            <a:pathLst>
              <a:path h="11048214" w="18288000">
                <a:moveTo>
                  <a:pt x="0" y="0"/>
                </a:moveTo>
                <a:lnTo>
                  <a:pt x="18288000" y="0"/>
                </a:lnTo>
                <a:lnTo>
                  <a:pt x="18288000" y="11048215"/>
                </a:lnTo>
                <a:lnTo>
                  <a:pt x="0" y="110482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901208" y="0"/>
            <a:ext cx="386792" cy="10287000"/>
            <a:chOff x="0" y="0"/>
            <a:chExt cx="147754" cy="392961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7754" cy="3929616"/>
            </a:xfrm>
            <a:custGeom>
              <a:avLst/>
              <a:gdLst/>
              <a:ahLst/>
              <a:cxnLst/>
              <a:rect r="r" b="b" t="t" l="l"/>
              <a:pathLst>
                <a:path h="3929616" w="147754">
                  <a:moveTo>
                    <a:pt x="0" y="0"/>
                  </a:moveTo>
                  <a:lnTo>
                    <a:pt x="147754" y="0"/>
                  </a:lnTo>
                  <a:lnTo>
                    <a:pt x="147754" y="3929616"/>
                  </a:lnTo>
                  <a:lnTo>
                    <a:pt x="0" y="3929616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47754" cy="39772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5400000">
            <a:off x="10403342" y="1782717"/>
            <a:ext cx="12060853" cy="6784145"/>
            <a:chOff x="0" y="0"/>
            <a:chExt cx="1128903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287761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1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l="0" t="-9228" r="0" b="-9228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25477" y="1768474"/>
            <a:ext cx="5977875" cy="886290"/>
            <a:chOff x="0" y="0"/>
            <a:chExt cx="2283538" cy="33856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83538" cy="338561"/>
            </a:xfrm>
            <a:custGeom>
              <a:avLst/>
              <a:gdLst/>
              <a:ahLst/>
              <a:cxnLst/>
              <a:rect r="r" b="b" t="t" l="l"/>
              <a:pathLst>
                <a:path h="338561" w="2283538">
                  <a:moveTo>
                    <a:pt x="0" y="0"/>
                  </a:moveTo>
                  <a:lnTo>
                    <a:pt x="2283538" y="0"/>
                  </a:lnTo>
                  <a:lnTo>
                    <a:pt x="2283538" y="338561"/>
                  </a:lnTo>
                  <a:lnTo>
                    <a:pt x="0" y="338561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283538" cy="386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571625" y="1781640"/>
            <a:ext cx="11263455" cy="87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2A2019"/>
                </a:solidFill>
                <a:latin typeface="Vollkorn SemiBold"/>
              </a:rPr>
              <a:t>INTRODUCTION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225477" y="3857952"/>
            <a:ext cx="9460638" cy="3863408"/>
          </a:xfrm>
          <a:custGeom>
            <a:avLst/>
            <a:gdLst/>
            <a:ahLst/>
            <a:cxnLst/>
            <a:rect r="r" b="b" t="t" l="l"/>
            <a:pathLst>
              <a:path h="3863408" w="9460638">
                <a:moveTo>
                  <a:pt x="0" y="0"/>
                </a:moveTo>
                <a:lnTo>
                  <a:pt x="9460638" y="0"/>
                </a:lnTo>
                <a:lnTo>
                  <a:pt x="9460638" y="3863408"/>
                </a:lnTo>
                <a:lnTo>
                  <a:pt x="0" y="38634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4955" y="1855328"/>
            <a:ext cx="2752422" cy="819825"/>
            <a:chOff x="0" y="0"/>
            <a:chExt cx="1051420" cy="3131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1420" cy="313172"/>
            </a:xfrm>
            <a:custGeom>
              <a:avLst/>
              <a:gdLst/>
              <a:ahLst/>
              <a:cxnLst/>
              <a:rect r="r" b="b" t="t" l="l"/>
              <a:pathLst>
                <a:path h="313172" w="1051420">
                  <a:moveTo>
                    <a:pt x="0" y="0"/>
                  </a:moveTo>
                  <a:lnTo>
                    <a:pt x="1051420" y="0"/>
                  </a:lnTo>
                  <a:lnTo>
                    <a:pt x="1051420" y="313172"/>
                  </a:lnTo>
                  <a:lnTo>
                    <a:pt x="0" y="313172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1420" cy="360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901208" y="0"/>
            <a:ext cx="386792" cy="10287000"/>
            <a:chOff x="0" y="0"/>
            <a:chExt cx="147754" cy="392961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7754" cy="3929616"/>
            </a:xfrm>
            <a:custGeom>
              <a:avLst/>
              <a:gdLst/>
              <a:ahLst/>
              <a:cxnLst/>
              <a:rect r="r" b="b" t="t" l="l"/>
              <a:pathLst>
                <a:path h="3929616" w="147754">
                  <a:moveTo>
                    <a:pt x="0" y="0"/>
                  </a:moveTo>
                  <a:lnTo>
                    <a:pt x="147754" y="0"/>
                  </a:lnTo>
                  <a:lnTo>
                    <a:pt x="147754" y="3929616"/>
                  </a:lnTo>
                  <a:lnTo>
                    <a:pt x="0" y="3929616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47754" cy="39772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053608" y="152400"/>
            <a:ext cx="386792" cy="10287000"/>
            <a:chOff x="0" y="0"/>
            <a:chExt cx="147754" cy="392961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7754" cy="3929616"/>
            </a:xfrm>
            <a:custGeom>
              <a:avLst/>
              <a:gdLst/>
              <a:ahLst/>
              <a:cxnLst/>
              <a:rect r="r" b="b" t="t" l="l"/>
              <a:pathLst>
                <a:path h="3929616" w="147754">
                  <a:moveTo>
                    <a:pt x="0" y="0"/>
                  </a:moveTo>
                  <a:lnTo>
                    <a:pt x="147754" y="0"/>
                  </a:lnTo>
                  <a:lnTo>
                    <a:pt x="147754" y="3929616"/>
                  </a:lnTo>
                  <a:lnTo>
                    <a:pt x="0" y="3929616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47754" cy="39772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629048" y="5143500"/>
            <a:ext cx="7029905" cy="2905694"/>
          </a:xfrm>
          <a:custGeom>
            <a:avLst/>
            <a:gdLst/>
            <a:ahLst/>
            <a:cxnLst/>
            <a:rect r="r" b="b" t="t" l="l"/>
            <a:pathLst>
              <a:path h="2905694" w="7029905">
                <a:moveTo>
                  <a:pt x="0" y="0"/>
                </a:moveTo>
                <a:lnTo>
                  <a:pt x="7029904" y="0"/>
                </a:lnTo>
                <a:lnTo>
                  <a:pt x="7029904" y="2905694"/>
                </a:lnTo>
                <a:lnTo>
                  <a:pt x="0" y="2905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1292900" y="5143500"/>
            <a:ext cx="1810699" cy="402411"/>
            <a:chOff x="0" y="0"/>
            <a:chExt cx="476892" cy="10598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6892" cy="105985"/>
            </a:xfrm>
            <a:custGeom>
              <a:avLst/>
              <a:gdLst/>
              <a:ahLst/>
              <a:cxnLst/>
              <a:rect r="r" b="b" t="t" l="l"/>
              <a:pathLst>
                <a:path h="105985" w="476892">
                  <a:moveTo>
                    <a:pt x="0" y="0"/>
                  </a:moveTo>
                  <a:lnTo>
                    <a:pt x="476892" y="0"/>
                  </a:lnTo>
                  <a:lnTo>
                    <a:pt x="476892" y="105985"/>
                  </a:lnTo>
                  <a:lnTo>
                    <a:pt x="0" y="105985"/>
                  </a:ln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76892" cy="1536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544955" y="1769603"/>
            <a:ext cx="5726868" cy="84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000000"/>
                </a:solidFill>
                <a:latin typeface="Tex Gyre Termes Bold"/>
              </a:rPr>
              <a:t>Thevenin Theorem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099969" y="2849786"/>
            <a:ext cx="14088062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Canva Sans"/>
              </a:rPr>
              <a:t>Thevenin Theorem states that it is possible to simplifi any linear circuit,errespecive of how complex it is, to an equivalent circuit with a single voltage source and a series resistance.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518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380607"/>
            <a:ext cx="18288000" cy="11048214"/>
          </a:xfrm>
          <a:custGeom>
            <a:avLst/>
            <a:gdLst/>
            <a:ahLst/>
            <a:cxnLst/>
            <a:rect r="r" b="b" t="t" l="l"/>
            <a:pathLst>
              <a:path h="11048214" w="18288000">
                <a:moveTo>
                  <a:pt x="0" y="0"/>
                </a:moveTo>
                <a:lnTo>
                  <a:pt x="18288000" y="0"/>
                </a:lnTo>
                <a:lnTo>
                  <a:pt x="18288000" y="11048214"/>
                </a:lnTo>
                <a:lnTo>
                  <a:pt x="0" y="11048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19478" y="1154576"/>
            <a:ext cx="4041289" cy="1019420"/>
            <a:chOff x="0" y="0"/>
            <a:chExt cx="1543765" cy="38941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43765" cy="389417"/>
            </a:xfrm>
            <a:custGeom>
              <a:avLst/>
              <a:gdLst/>
              <a:ahLst/>
              <a:cxnLst/>
              <a:rect r="r" b="b" t="t" l="l"/>
              <a:pathLst>
                <a:path h="389417" w="1543765">
                  <a:moveTo>
                    <a:pt x="0" y="0"/>
                  </a:moveTo>
                  <a:lnTo>
                    <a:pt x="1543765" y="0"/>
                  </a:lnTo>
                  <a:lnTo>
                    <a:pt x="1543765" y="389417"/>
                  </a:lnTo>
                  <a:lnTo>
                    <a:pt x="0" y="389417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543765" cy="4370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64169" y="6308294"/>
            <a:ext cx="5023175" cy="2051297"/>
          </a:xfrm>
          <a:custGeom>
            <a:avLst/>
            <a:gdLst/>
            <a:ahLst/>
            <a:cxnLst/>
            <a:rect r="r" b="b" t="t" l="l"/>
            <a:pathLst>
              <a:path h="2051297" w="5023175">
                <a:moveTo>
                  <a:pt x="0" y="0"/>
                </a:moveTo>
                <a:lnTo>
                  <a:pt x="5023175" y="0"/>
                </a:lnTo>
                <a:lnTo>
                  <a:pt x="5023175" y="2051297"/>
                </a:lnTo>
                <a:lnTo>
                  <a:pt x="0" y="20512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075423" y="6017633"/>
            <a:ext cx="4615704" cy="2341958"/>
          </a:xfrm>
          <a:custGeom>
            <a:avLst/>
            <a:gdLst/>
            <a:ahLst/>
            <a:cxnLst/>
            <a:rect r="r" b="b" t="t" l="l"/>
            <a:pathLst>
              <a:path h="2341958" w="4615704">
                <a:moveTo>
                  <a:pt x="0" y="0"/>
                </a:moveTo>
                <a:lnTo>
                  <a:pt x="4615705" y="0"/>
                </a:lnTo>
                <a:lnTo>
                  <a:pt x="4615705" y="2341958"/>
                </a:lnTo>
                <a:lnTo>
                  <a:pt x="0" y="2341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081653" y="6042774"/>
            <a:ext cx="4980536" cy="2316816"/>
          </a:xfrm>
          <a:custGeom>
            <a:avLst/>
            <a:gdLst/>
            <a:ahLst/>
            <a:cxnLst/>
            <a:rect r="r" b="b" t="t" l="l"/>
            <a:pathLst>
              <a:path h="2316816" w="4980536">
                <a:moveTo>
                  <a:pt x="0" y="0"/>
                </a:moveTo>
                <a:lnTo>
                  <a:pt x="4980535" y="0"/>
                </a:lnTo>
                <a:lnTo>
                  <a:pt x="4980535" y="2316817"/>
                </a:lnTo>
                <a:lnTo>
                  <a:pt x="0" y="23168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800682" y="1180098"/>
            <a:ext cx="3678882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Canva Sans Bold"/>
              </a:rPr>
              <a:t>Work Steps: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19478" y="3150482"/>
            <a:ext cx="13938200" cy="1234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5" indent="-259082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Fin</a:t>
            </a:r>
            <a:r>
              <a:rPr lang="en-US" sz="2400">
                <a:solidFill>
                  <a:srgbClr val="000000"/>
                </a:solidFill>
                <a:latin typeface="Canva Sans"/>
              </a:rPr>
              <a:t>d the Thevenin Resistance by removing all voltage sources and load.</a:t>
            </a:r>
          </a:p>
          <a:p>
            <a:pPr algn="just" marL="518165" indent="-259082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Find the Thevenin Voltage by reconnecting the voltage sources.</a:t>
            </a:r>
          </a:p>
          <a:p>
            <a:pPr algn="just" marL="518165" indent="-259082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Use the Thevenin Resistance and Voltage to find the total current flowing through the load..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59794" y="8539403"/>
            <a:ext cx="631924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</a:rPr>
              <a:t>fig : 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242673" y="8539403"/>
            <a:ext cx="878624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</a:rPr>
              <a:t>fig :2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571920" y="8539403"/>
            <a:ext cx="644128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</a:rPr>
              <a:t>fig : 3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259372" y="2194464"/>
            <a:ext cx="4349893" cy="886290"/>
            <a:chOff x="0" y="0"/>
            <a:chExt cx="1661651" cy="3385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61651" cy="338561"/>
            </a:xfrm>
            <a:custGeom>
              <a:avLst/>
              <a:gdLst/>
              <a:ahLst/>
              <a:cxnLst/>
              <a:rect r="r" b="b" t="t" l="l"/>
              <a:pathLst>
                <a:path h="338561" w="1661651">
                  <a:moveTo>
                    <a:pt x="0" y="0"/>
                  </a:moveTo>
                  <a:lnTo>
                    <a:pt x="1661651" y="0"/>
                  </a:lnTo>
                  <a:lnTo>
                    <a:pt x="1661651" y="338561"/>
                  </a:lnTo>
                  <a:lnTo>
                    <a:pt x="0" y="338561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661651" cy="386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2207630"/>
            <a:ext cx="11263455" cy="87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2A2019"/>
                </a:solidFill>
                <a:latin typeface="Vollkorn SemiBold"/>
              </a:rPr>
              <a:t>REAL LIFE APPLICATION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39238" y="46523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139238" y="4274503"/>
            <a:ext cx="952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96516" y="3639743"/>
            <a:ext cx="13988851" cy="922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5201" indent="-287601" lvl="1">
              <a:lnSpc>
                <a:spcPts val="3729"/>
              </a:lnSpc>
              <a:buFont typeface="Arial"/>
              <a:buChar char="•"/>
            </a:pPr>
            <a:r>
              <a:rPr lang="en-US" sz="2664">
                <a:solidFill>
                  <a:srgbClr val="2A2019"/>
                </a:solidFill>
                <a:latin typeface="Canva Sans Bold"/>
              </a:rPr>
              <a:t> Analysis of power systems.</a:t>
            </a:r>
          </a:p>
          <a:p>
            <a:pPr algn="just" marL="575201" indent="-287601" lvl="1">
              <a:lnSpc>
                <a:spcPts val="3729"/>
              </a:lnSpc>
              <a:buFont typeface="Arial"/>
              <a:buChar char="•"/>
            </a:pPr>
            <a:r>
              <a:rPr lang="en-US" sz="2664">
                <a:solidFill>
                  <a:srgbClr val="2A2019"/>
                </a:solidFill>
                <a:latin typeface="Canva Sans Bold"/>
              </a:rPr>
              <a:t> Source modelling and resistance  measurement using the Wheatstone bridge.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05483" y="652633"/>
            <a:ext cx="7691935" cy="827176"/>
            <a:chOff x="0" y="0"/>
            <a:chExt cx="2938305" cy="3159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38305" cy="315980"/>
            </a:xfrm>
            <a:custGeom>
              <a:avLst/>
              <a:gdLst/>
              <a:ahLst/>
              <a:cxnLst/>
              <a:rect r="r" b="b" t="t" l="l"/>
              <a:pathLst>
                <a:path h="315980" w="2938305">
                  <a:moveTo>
                    <a:pt x="0" y="0"/>
                  </a:moveTo>
                  <a:lnTo>
                    <a:pt x="2938305" y="0"/>
                  </a:lnTo>
                  <a:lnTo>
                    <a:pt x="2938305" y="315980"/>
                  </a:lnTo>
                  <a:lnTo>
                    <a:pt x="0" y="315980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938305" cy="3636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878378" y="3971520"/>
            <a:ext cx="9407081" cy="5286780"/>
          </a:xfrm>
          <a:custGeom>
            <a:avLst/>
            <a:gdLst/>
            <a:ahLst/>
            <a:cxnLst/>
            <a:rect r="r" b="b" t="t" l="l"/>
            <a:pathLst>
              <a:path h="5286780" w="9407081">
                <a:moveTo>
                  <a:pt x="0" y="0"/>
                </a:moveTo>
                <a:lnTo>
                  <a:pt x="9407082" y="0"/>
                </a:lnTo>
                <a:lnTo>
                  <a:pt x="9407082" y="5286780"/>
                </a:lnTo>
                <a:lnTo>
                  <a:pt x="0" y="52867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07743" y="720985"/>
            <a:ext cx="16570930" cy="1412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2A2019"/>
                </a:solidFill>
                <a:latin typeface="Vollkorn SemiBold"/>
              </a:rPr>
              <a:t>FAMILIARIZATION WITH </a:t>
            </a:r>
          </a:p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4000">
                <a:solidFill>
                  <a:srgbClr val="2A2019"/>
                </a:solidFill>
                <a:latin typeface="Vollkorn SemiBold"/>
              </a:rPr>
              <a:t>                    ALTERNATING CURRENT (AC) WAVES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34216" y="2966736"/>
            <a:ext cx="12368659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2A2019"/>
                </a:solidFill>
                <a:latin typeface="Canva Sans"/>
              </a:rPr>
              <a:t>Alternating current (AC) is an electric current that periodically changes direction.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901208" y="0"/>
            <a:ext cx="386792" cy="10287000"/>
            <a:chOff x="0" y="0"/>
            <a:chExt cx="147754" cy="39296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7754" cy="3929616"/>
            </a:xfrm>
            <a:custGeom>
              <a:avLst/>
              <a:gdLst/>
              <a:ahLst/>
              <a:cxnLst/>
              <a:rect r="r" b="b" t="t" l="l"/>
              <a:pathLst>
                <a:path h="3929616" w="147754">
                  <a:moveTo>
                    <a:pt x="0" y="0"/>
                  </a:moveTo>
                  <a:lnTo>
                    <a:pt x="147754" y="0"/>
                  </a:lnTo>
                  <a:lnTo>
                    <a:pt x="147754" y="3929616"/>
                  </a:lnTo>
                  <a:lnTo>
                    <a:pt x="0" y="3929616"/>
                  </a:lnTo>
                  <a:close/>
                </a:path>
              </a:pathLst>
            </a:custGeom>
            <a:solidFill>
              <a:srgbClr val="F4C50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47754" cy="39772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7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142404" y="2755732"/>
            <a:ext cx="10003192" cy="4775535"/>
          </a:xfrm>
          <a:custGeom>
            <a:avLst/>
            <a:gdLst/>
            <a:ahLst/>
            <a:cxnLst/>
            <a:rect r="r" b="b" t="t" l="l"/>
            <a:pathLst>
              <a:path h="4775535" w="10003192">
                <a:moveTo>
                  <a:pt x="0" y="0"/>
                </a:moveTo>
                <a:lnTo>
                  <a:pt x="10003192" y="0"/>
                </a:lnTo>
                <a:lnTo>
                  <a:pt x="10003192" y="4775536"/>
                </a:lnTo>
                <a:lnTo>
                  <a:pt x="0" y="4775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866" t="0" r="-7866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DAFWUgIe72k</dc:identifier>
  <dcterms:modified xsi:type="dcterms:W3CDTF">2011-08-01T06:04:30Z</dcterms:modified>
  <cp:revision>1</cp:revision>
  <dc:title>Fundamental of Electric Circuit (Lab)</dc:title>
</cp:coreProperties>
</file>

<file path=docProps/thumbnail.jpeg>
</file>